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7" r:id="rId2"/>
    <p:sldId id="304" r:id="rId3"/>
    <p:sldId id="258" r:id="rId4"/>
    <p:sldId id="259" r:id="rId5"/>
    <p:sldId id="269" r:id="rId6"/>
    <p:sldId id="262" r:id="rId7"/>
    <p:sldId id="261" r:id="rId8"/>
    <p:sldId id="263" r:id="rId9"/>
    <p:sldId id="264" r:id="rId10"/>
    <p:sldId id="276" r:id="rId11"/>
    <p:sldId id="270" r:id="rId12"/>
    <p:sldId id="271" r:id="rId13"/>
    <p:sldId id="286" r:id="rId14"/>
    <p:sldId id="272" r:id="rId15"/>
    <p:sldId id="287" r:id="rId16"/>
    <p:sldId id="288" r:id="rId17"/>
    <p:sldId id="274" r:id="rId18"/>
    <p:sldId id="275" r:id="rId19"/>
    <p:sldId id="277" r:id="rId20"/>
    <p:sldId id="278" r:id="rId21"/>
    <p:sldId id="279" r:id="rId22"/>
    <p:sldId id="281" r:id="rId23"/>
    <p:sldId id="280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8" r:id="rId32"/>
    <p:sldId id="299" r:id="rId33"/>
    <p:sldId id="301" r:id="rId34"/>
    <p:sldId id="300" r:id="rId35"/>
    <p:sldId id="302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5534" userDrawn="1">
          <p15:clr>
            <a:srgbClr val="A4A3A4"/>
          </p15:clr>
        </p15:guide>
        <p15:guide id="3" pos="2494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orient="horz" pos="41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E24"/>
    <a:srgbClr val="FFDDA1"/>
    <a:srgbClr val="3A3042"/>
    <a:srgbClr val="FF6B35"/>
    <a:srgbClr val="DEC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764" y="114"/>
      </p:cViewPr>
      <p:guideLst>
        <p:guide orient="horz" pos="1593"/>
        <p:guide pos="5534"/>
        <p:guide pos="2494"/>
        <p:guide pos="226"/>
        <p:guide orient="horz" pos="4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1F989-E3F5-45C8-A9E2-B59559E089F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52ECF-9F01-4FD8-8C41-9B1E847A5D4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0D13E-6742-42AA-AC51-AA5752033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minutes)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1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5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3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0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6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4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2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1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1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01C3-E48C-4D30-8EDA-9783C9740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DE13-EADA-4433-86FE-86F86A7B8E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9Rly9obVB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CLqsf58Cw4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uoXtgzyDL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9" t="699" r="13325" b="2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2014538"/>
          </a:xfrm>
          <a:prstGeom prst="rect">
            <a:avLst/>
          </a:prstGeom>
          <a:solidFill>
            <a:srgbClr val="3A3042">
              <a:alpha val="58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62727" y="1090023"/>
            <a:ext cx="593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D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Maßnahmen</a:t>
            </a:r>
            <a:r>
              <a:rPr lang="en-US" sz="3200" dirty="0" smtClean="0">
                <a:solidFill>
                  <a:srgbClr val="FFD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FFD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gegen</a:t>
            </a:r>
            <a:r>
              <a:rPr lang="en-US" sz="3200" dirty="0" smtClean="0">
                <a:solidFill>
                  <a:srgbClr val="FFD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FD</a:t>
            </a:r>
            <a:endParaRPr lang="en-US" sz="3200" dirty="0">
              <a:solidFill>
                <a:srgbClr val="FFDDA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8767" y="5761746"/>
            <a:ext cx="8280000" cy="720000"/>
          </a:xfrm>
          <a:prstGeom prst="rect">
            <a:avLst/>
          </a:prstGeom>
          <a:solidFill>
            <a:srgbClr val="3A3042">
              <a:alpha val="67000"/>
            </a:srgbClr>
          </a:solidFill>
          <a:ln>
            <a:solidFill>
              <a:srgbClr val="3A30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3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es-ES" sz="1300" dirty="0" smtClean="0">
                <a:solidFill>
                  <a:srgbClr val="FFD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Dieses</a:t>
            </a:r>
            <a:r>
              <a:rPr lang="es-ES" sz="13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300" dirty="0">
                <a:solidFill>
                  <a:srgbClr val="FFD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wird finanziert durch das Wissenschafts- und Innovationsprogramm </a:t>
            </a:r>
            <a:endParaRPr lang="es-ES" sz="1300" dirty="0" smtClean="0">
              <a:solidFill>
                <a:srgbClr val="FFDDA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1300" dirty="0" smtClean="0">
                <a:solidFill>
                  <a:srgbClr val="FFD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Horizont </a:t>
            </a:r>
            <a:r>
              <a:rPr lang="es-ES" sz="1300" dirty="0">
                <a:solidFill>
                  <a:srgbClr val="FFDDA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der Europäischen Union unter der Projektnummer 652601.</a:t>
            </a:r>
            <a:endParaRPr lang="de-DE" sz="1300" dirty="0">
              <a:solidFill>
                <a:srgbClr val="FFDDA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48" y="5752910"/>
            <a:ext cx="1087632" cy="72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27" y="5752910"/>
            <a:ext cx="1689770" cy="7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B3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Video-Clip</a:t>
            </a:r>
            <a:endParaRPr lang="en-US" sz="2400" i="1" dirty="0">
              <a:solidFill>
                <a:srgbClr val="FF6B35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I9Rly9obVB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5639" y="2259574"/>
            <a:ext cx="7666844" cy="43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bekämpfen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3046" y="2343144"/>
            <a:ext cx="865664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erfolgreiche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Bekämpfung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Insektiziden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Monitoring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Insektenpopulation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entscheidend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Geeignete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ethoden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Insektenkäfige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Modelle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Beobachtung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Nymphenstadien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mittels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Fallen </a:t>
            </a:r>
            <a:endParaRPr lang="en-US" dirty="0" smtClean="0">
              <a:solidFill>
                <a:srgbClr val="FA9F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D34E24"/>
              </a:buClr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Insektenkäfige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71154" y="2676690"/>
            <a:ext cx="507047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Insektenkäfigen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relativ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genau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bestimmt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Tiere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von </a:t>
            </a:r>
            <a:r>
              <a:rPr lang="en-US" i="1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Scaphoideus titanus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schlüpfen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Hierzu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zweijähriges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Holz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welches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Eiablage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bevorzugt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Anlage, in der ST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vorkommt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den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Käfig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gelegt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beobachtet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Tiere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schlüpfen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128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7624" y="3063975"/>
            <a:ext cx="5057775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Käfig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wird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Klebefalle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platziert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um die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ersten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schlüpfenden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Nymphen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erfassen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Wenn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Datum des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ersten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Schlupfes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erfasst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wurde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sollte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erste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Insektizidbehandlung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etwa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einen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Monat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später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stattfinden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Insektenkäfige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96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588" y="3829050"/>
            <a:ext cx="4171868" cy="302895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Entwicklung</a:t>
            </a:r>
            <a:r>
              <a:rPr lang="en-US" sz="2400" dirty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eines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Prognosemodels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00550" y="2331014"/>
            <a:ext cx="450056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gibt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Entscheidungshilfen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Prognose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Krankheiten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Schädlingen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Weinberg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Modell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Bestimmung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Nymphen-Entwicklungsstadien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von ST in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Abhängikeit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klimatischen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Bedingungen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befindet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sich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der Entwicklung.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Entwicklung </a:t>
            </a:r>
            <a:r>
              <a:rPr lang="en-US" sz="2400" dirty="0" err="1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eines</a:t>
            </a:r>
            <a:r>
              <a:rPr lang="en-US" sz="2400" dirty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Prognosemodels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8600" y="2343144"/>
            <a:ext cx="87010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Model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basiert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auf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Beobachtungen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vorhergehenden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Jahren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sowie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auf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Wetterdaten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Um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präzisere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Beobachtung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gewährlsieten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genaue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Entwicklungsstadien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benötigt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885" y="3371850"/>
            <a:ext cx="4414802" cy="331110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834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612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mittels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Klebefallen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29050" y="2676690"/>
            <a:ext cx="5100638" cy="335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gelben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Klebefallen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den Weinberg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gehängt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von den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Winzern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die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vorher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geschult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wurden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bzw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von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Fachleuten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kontrolliert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Hilfe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Fallen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Behandlungszeitpunkt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Insektiziden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bestimmt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Flug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Anfang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sich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den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Oktober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erstrecken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83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612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mittels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Klebefallen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29050" y="3507687"/>
            <a:ext cx="5086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längere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Beobachtung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Vektorpopulation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wichtig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um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entscheiden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weitere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Insektizidbehandlung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erfolgen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732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Bekämpfung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Vektors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3046" y="2343144"/>
            <a:ext cx="8656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Abhängigkeit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von der Region und der Population von </a:t>
            </a:r>
            <a:r>
              <a:rPr lang="en-US" i="1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Scaphoideus titanus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gibt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mehrere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mögliche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Behandlungsstrategien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Behandlungen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Behandlungen</a:t>
            </a:r>
            <a:endParaRPr lang="en-US" dirty="0" smtClean="0">
              <a:solidFill>
                <a:srgbClr val="FA9F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Clr>
                <a:srgbClr val="D34E24"/>
              </a:buClr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Bekämpfung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Vektors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3046" y="2343144"/>
            <a:ext cx="8656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Zwei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Diese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eignet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sich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niedrige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 und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wenigen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1.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Monat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Schlupf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stattfinden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2.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angewendet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endParaRPr lang="en-US" dirty="0" smtClean="0">
              <a:solidFill>
                <a:srgbClr val="FA9F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15224" y="1991762"/>
            <a:ext cx="6409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+mj-lt"/>
              </a:rPr>
              <a:t>Bei 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dieser Präsentation </a:t>
            </a:r>
            <a:r>
              <a:rPr lang="de-DE" b="1" dirty="0">
                <a:solidFill>
                  <a:srgbClr val="FF0000"/>
                </a:solidFill>
                <a:latin typeface="+mj-lt"/>
              </a:rPr>
              <a:t>handelt es sich um eine reine Übersetzung. Die hier vorgestellten Ansätze zur Bekämpfung </a:t>
            </a:r>
            <a:r>
              <a:rPr lang="de-DE" b="1">
                <a:solidFill>
                  <a:srgbClr val="FF0000"/>
                </a:solidFill>
                <a:latin typeface="+mj-lt"/>
              </a:rPr>
              <a:t>der </a:t>
            </a:r>
            <a:r>
              <a:rPr lang="de-DE" b="1" smtClean="0">
                <a:solidFill>
                  <a:srgbClr val="FF0000"/>
                </a:solidFill>
                <a:latin typeface="+mj-lt"/>
              </a:rPr>
              <a:t>FD</a:t>
            </a:r>
            <a:r>
              <a:rPr lang="de-DE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+mj-lt"/>
              </a:rPr>
              <a:t>sind lediglich eine Zusammenfassung aller Maßnahmen, die von den am WINETWORK-Projekt teilnehmenden Ländern durchgeführt bzw. getestet werden. Bitte beachten Sie, dass die nationalen und regionalen Vorgaben bzw. Empfehlungen einzuhalten 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sind!</a:t>
            </a:r>
            <a:endParaRPr lang="de-DE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57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bekämpfem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3046" y="2343144"/>
            <a:ext cx="865664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Behandlungszeitpunkte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Diese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sollte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praktiziert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ST Population und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Anzahl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erhöht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1.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sollte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Monat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Schlupf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stattfinden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2.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Aufrechterhaltung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1.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Spritzbelags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oder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3.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Adulten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FA9F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bekämpfen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3046" y="2343144"/>
            <a:ext cx="865664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Diese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trategie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hoch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Weinberge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angepasst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Blüte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Nymphen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Aufrechterhaltung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vorherigen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Adulten</a:t>
            </a:r>
            <a:endParaRPr lang="en-US" dirty="0" smtClean="0">
              <a:solidFill>
                <a:srgbClr val="FA9F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bekämpfen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57626" y="3479474"/>
            <a:ext cx="50863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Ohne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Behandlung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Scaphoideus titanus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Population auf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10.000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 ha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ansteigen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747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Weinberg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14761" y="3271725"/>
            <a:ext cx="5072063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 an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saugt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infektiös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Das Monitoring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Weinberg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wichtig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um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Stöcke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erkennen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somit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erfolgreich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FD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vorzugehen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215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Weinberg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314" y="2343144"/>
            <a:ext cx="87153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Monitoring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individuell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 Weinberg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durchgeführt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Kombination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einem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gemeinschaftlichen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Monitoring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können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noch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bessere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Ergebnisse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erzielt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225" y="3684908"/>
            <a:ext cx="4832326" cy="288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600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Rodung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infizierter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8600" y="2343144"/>
            <a:ext cx="8701087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markierten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müssen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gerodet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Anlage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entfernt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um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weitere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Ausbreitung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verhindern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226" y="3681138"/>
            <a:ext cx="4813300" cy="288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66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Rodung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infizierter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14761" y="3504208"/>
            <a:ext cx="5072063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Beseitigung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Abhängigkeit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Vorgaben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verpflichtend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25409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647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Rodung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infizierter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29050" y="3271725"/>
            <a:ext cx="5100638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Während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Aktivität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(Mai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August)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sobald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möglich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gerodet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früher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desto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besser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184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Rodung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infizierter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57625" y="3479474"/>
            <a:ext cx="5100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Scaphoideus titanus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saugt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infektiös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FD Phytoplasma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weiter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verbreiten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247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00" y="3079961"/>
            <a:ext cx="7951392" cy="529885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Rodung</a:t>
            </a:r>
            <a:r>
              <a:rPr lang="en-US" sz="2400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infizierter</a:t>
            </a:r>
            <a:r>
              <a:rPr lang="en-US" sz="2400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Pflanzen</a:t>
            </a:r>
            <a:endParaRPr lang="en-US" sz="2400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100808" y="1673510"/>
            <a:ext cx="9244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VERBLEIBEN INFIZIERTE REBEN IN DER ANLAGE, WIRD DAS INFEKTIONSLEVEL IN DEN KOMMENDEN JAHREN </a:t>
            </a:r>
            <a:r>
              <a:rPr lang="en-US" sz="3200" b="1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3200" b="1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RASTISCH STEIGEN!</a:t>
            </a:r>
            <a:endParaRPr lang="en-US" sz="3200" b="1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FD?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9209" y="3092188"/>
            <a:ext cx="5027616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Flavescence dorée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verbreitete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Krankheit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duch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Phytoplasma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verursacht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Das Phytoplasma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Mikroorganismus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der in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in der Regel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zum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Absterben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führt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besiedelt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Gefäßsystem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greift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zudem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derern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Metabolismus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49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von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Wildreben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57624" y="2343144"/>
            <a:ext cx="5072063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Wildreben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sowohl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Phytoplasma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auch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Vektorinsekt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Wildreben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zeigen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jedoch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Syptome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Deshalb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bekämpft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Wildreben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gerodet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0444"/>
            <a:ext cx="356923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von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Wildreben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313" y="2343144"/>
            <a:ext cx="8715375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dulten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Tiere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größten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Bewegungsradius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km).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Wildreben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von Mai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Oktober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entfertn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ST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kultivierte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abwandern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könnte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22" y="4300378"/>
            <a:ext cx="8338403" cy="22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von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wilden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43337" y="2562426"/>
            <a:ext cx="5100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WENN DAS INSEKT SCAPHOIDEUS TITANUS NICHT AN INFIZIERTEN REBEN SAUGT, KANN ES NICHT INEKTIÖS WERDEN UND AUCH NICHT DIE KRANKHEIT ÜBERTRAGEN.</a:t>
            </a:r>
            <a:endParaRPr lang="en-US" sz="2400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2528888"/>
            <a:ext cx="3240000" cy="285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1194" y="2070445"/>
            <a:ext cx="4373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Bitte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beantworten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folgenden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Fragen</a:t>
            </a:r>
            <a:endParaRPr lang="en-US" sz="2000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2400" i="1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uiz</a:t>
            </a:r>
            <a:endParaRPr lang="en-US" sz="2400" i="1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5CLqsf58Cw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1319" y="1971676"/>
            <a:ext cx="8159044" cy="45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Ergebnisse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 </a:t>
            </a:r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Diskussion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2400" i="1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uiz</a:t>
            </a:r>
            <a:endParaRPr lang="en-US" sz="2400" i="1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DANK</a:t>
            </a:r>
            <a:endParaRPr lang="en-US" sz="2400" i="1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1319" y="2528888"/>
            <a:ext cx="76239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Vivai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Fratelli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Nicola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Chiavari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Daniele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Eberle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Agroscope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Viten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Andrea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Lucchi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Chambre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de’agriculture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Bouches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-du-Rhone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FD?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760" y="3681138"/>
            <a:ext cx="4319465" cy="2880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CasellaDiTesto 5"/>
          <p:cNvSpPr txBox="1"/>
          <p:nvPr/>
        </p:nvSpPr>
        <p:spPr>
          <a:xfrm>
            <a:off x="273046" y="2343144"/>
            <a:ext cx="8656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FD Phytoplasma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wird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von </a:t>
            </a:r>
            <a:r>
              <a:rPr lang="en-US" dirty="0" err="1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</a:t>
            </a:r>
            <a:r>
              <a:rPr lang="en-US" dirty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</a:t>
            </a:r>
            <a:r>
              <a:rPr lang="en-US" dirty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</a:t>
            </a:r>
            <a:r>
              <a:rPr lang="en-US" dirty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</a:t>
            </a:r>
            <a:r>
              <a:rPr lang="en-US" dirty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</a:t>
            </a:r>
            <a:r>
              <a:rPr lang="en-US" dirty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Insekt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i="1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Scaphoideus titanus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übertragen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welches an den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Leitbahnen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der </a:t>
            </a:r>
            <a:r>
              <a:rPr lang="en-US" dirty="0" err="1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Pflanzen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saugt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einmal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mehr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geheilt</a:t>
            </a:r>
            <a:r>
              <a:rPr lang="en-US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dirty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FA9F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Video-Clip</a:t>
            </a:r>
            <a:endParaRPr lang="en-US" sz="2400" i="1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duoXtgzyDL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7069" y="2259574"/>
            <a:ext cx="7609694" cy="42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5740" y="3243262"/>
            <a:ext cx="5005373" cy="354330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Krankheitsmanagement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3046" y="2343144"/>
            <a:ext cx="8656642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bildet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Jahr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Generation. Das Phytoplasma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nächste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Generation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weitergegeben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Krankheitsmanagement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3046" y="2343144"/>
            <a:ext cx="865664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 der FD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entgegenzuwirken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folgende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Punkte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beachtet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Neupflanzungen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müssen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gesund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sein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Vektorinsekten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müssen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bekämpft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Ergreifen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von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Prospektionsmaßnahmen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infizierter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Pflanzen</a:t>
            </a:r>
            <a:endParaRPr lang="en-US" dirty="0" smtClean="0">
              <a:solidFill>
                <a:srgbClr val="3A30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D34E24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A9F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Pflanzung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von </a:t>
            </a:r>
            <a:r>
              <a:rPr lang="en-US" sz="2400" dirty="0" err="1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57626" y="3099468"/>
            <a:ext cx="5086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Neupflanzungen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müssen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gesund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Das FD Phytoplasma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empfindlich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gegenüber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Hitze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der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Rebschule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wird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daher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Heißwasserbehandlung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angewendet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dirty="0" smtClean="0">
              <a:solidFill>
                <a:srgbClr val="FA9F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64381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12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34E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Flavescence Dorée</a:t>
            </a:r>
            <a:endParaRPr lang="en-US" sz="4000" dirty="0">
              <a:solidFill>
                <a:srgbClr val="D34E2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3A3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Vektor</a:t>
            </a:r>
            <a:r>
              <a:rPr lang="en-US" sz="2400" dirty="0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rgbClr val="FF6B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bekämpfen</a:t>
            </a:r>
            <a:endParaRPr lang="en-US" sz="2400" dirty="0">
              <a:solidFill>
                <a:srgbClr val="FF6B3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3046" y="2343144"/>
            <a:ext cx="8656642" cy="86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Bekämpfung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en-US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ektorinsekts </a:t>
            </a:r>
            <a:r>
              <a:rPr lang="en-US" i="1" dirty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Scaphoideus titanus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das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Kernelement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erfolgreiches</a:t>
            </a:r>
            <a:r>
              <a:rPr lang="en-US" dirty="0" smtClean="0">
                <a:solidFill>
                  <a:srgbClr val="3A3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FD Management.</a:t>
            </a:r>
            <a:endParaRPr lang="en-US" dirty="0" smtClean="0">
              <a:solidFill>
                <a:srgbClr val="FA9F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225" y="3800475"/>
            <a:ext cx="4826000" cy="27606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313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1097</Words>
  <Application>Microsoft Office PowerPoint</Application>
  <PresentationFormat>Bildschirmpräsentation (4:3)</PresentationFormat>
  <Paragraphs>142</Paragraphs>
  <Slides>36</Slides>
  <Notes>2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Roboto Light</vt:lpstr>
      <vt:lpstr>Tahoma</vt:lpstr>
      <vt:lpstr>1_Tema di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Mesca Constanze</cp:lastModifiedBy>
  <cp:revision>67</cp:revision>
  <dcterms:created xsi:type="dcterms:W3CDTF">2017-08-22T07:23:22Z</dcterms:created>
  <dcterms:modified xsi:type="dcterms:W3CDTF">2017-09-12T09:25:06Z</dcterms:modified>
</cp:coreProperties>
</file>